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291" r:id="rId3"/>
    <p:sldId id="263" r:id="rId4"/>
    <p:sldId id="261" r:id="rId5"/>
    <p:sldId id="267" r:id="rId6"/>
    <p:sldId id="269" r:id="rId7"/>
    <p:sldId id="276" r:id="rId8"/>
    <p:sldId id="281" r:id="rId9"/>
    <p:sldId id="275" r:id="rId10"/>
    <p:sldId id="287" r:id="rId11"/>
    <p:sldId id="272" r:id="rId12"/>
    <p:sldId id="273" r:id="rId13"/>
    <p:sldId id="278" r:id="rId14"/>
    <p:sldId id="274" r:id="rId15"/>
    <p:sldId id="292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11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1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7-03T19:02:25.567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8419 5224 128,'-470'-439'192,"166"172"-160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19B6F-48A9-48EC-865F-9E48390925D7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71047-77BF-458A-8F8C-C0D7B53DA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32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1047-77BF-458A-8F8C-C0D7B53DAB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1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1047-77BF-458A-8F8C-C0D7B53DAB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0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71047-77BF-458A-8F8C-C0D7B53DAB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44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944A-2FA2-4145-AD1F-085CB2920AC9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5B61-D4CC-429C-A2ED-C4854F11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0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944A-2FA2-4145-AD1F-085CB2920AC9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5B61-D4CC-429C-A2ED-C4854F11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944A-2FA2-4145-AD1F-085CB2920AC9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5B61-D4CC-429C-A2ED-C4854F11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3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944A-2FA2-4145-AD1F-085CB2920AC9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5B61-D4CC-429C-A2ED-C4854F11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944A-2FA2-4145-AD1F-085CB2920AC9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5B61-D4CC-429C-A2ED-C4854F11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944A-2FA2-4145-AD1F-085CB2920AC9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5B61-D4CC-429C-A2ED-C4854F11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4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944A-2FA2-4145-AD1F-085CB2920AC9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5B61-D4CC-429C-A2ED-C4854F11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944A-2FA2-4145-AD1F-085CB2920AC9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5B61-D4CC-429C-A2ED-C4854F11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944A-2FA2-4145-AD1F-085CB2920AC9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5B61-D4CC-429C-A2ED-C4854F11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5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944A-2FA2-4145-AD1F-085CB2920AC9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5B61-D4CC-429C-A2ED-C4854F11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81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3944A-2FA2-4145-AD1F-085CB2920AC9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65B61-D4CC-429C-A2ED-C4854F11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4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944A-2FA2-4145-AD1F-085CB2920AC9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65B61-D4CC-429C-A2ED-C4854F114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7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hyperlink" Target="http://www.google.com.au/url?sa=i&amp;rct=j&amp;q=&amp;esrc=s&amp;source=images&amp;cd=&amp;cad=rja&amp;uact=8&amp;ved=0ahUKEwj4hb2K79bNAhWBpZQKHXn6BOgQjRwIBw&amp;url=http://www.australia.com/en/places/vic/phillip-island.html&amp;psig=AFQjCNFCsQ70kN2f1HYFk0IworzNV1aXOA&amp;ust=1467620606448438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au/url?sa=i&amp;rct=j&amp;q=&amp;esrc=s&amp;source=images&amp;cd=&amp;cad=rja&amp;uact=8&amp;ved=0ahUKEwiorNfxzdbNAhULGJQKHVfQDKoQjRwIBw&amp;url=http://www.visitmelbourne.com/Regions/Melbourne/Things-to-do/Outdoor-activities/Golf&amp;bvm=bv.126130881,d.dGo&amp;psig=AFQjCNGy0XVT6IVpBg13jZEjWLav8oimfw&amp;ust=1467611328205794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melbourne.com/" TargetMode="External"/><Relationship Id="rId2" Type="http://schemas.openxmlformats.org/officeDocument/2006/relationships/hyperlink" Target="http://www.mcec.com.au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ustralia.com/" TargetMode="External"/><Relationship Id="rId4" Type="http://schemas.openxmlformats.org/officeDocument/2006/relationships/hyperlink" Target="http://www.visitvictoria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LOsQViPLhw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iwconvention2018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msaust.com.au/" TargetMode="External"/><Relationship Id="rId2" Type="http://schemas.openxmlformats.org/officeDocument/2006/relationships/hyperlink" Target="mailto:valcorva@bigpond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au/url?sa=i&amp;rct=j&amp;q=&amp;esrc=s&amp;source=images&amp;cd=&amp;cad=rja&amp;uact=8&amp;ved=0ahUKEwiSs8iv5tXNAhUIspQKHU7iAk8QjRwIBw&amp;url=http://wgc2015.com.au/venue.php&amp;psig=AFQjCNFu2KqxLhB2sTmwoe0N0wBEvS41RA&amp;ust=146758387043466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.au/url?sa=i&amp;rct=j&amp;q=&amp;esrc=s&amp;source=images&amp;cd=&amp;ved=0ahUKEwjZotKM5tXNAhUMJJQKHXCfAOoQjRwIBw&amp;url=https://en.wikipedia.org/wiki/Melbourne_Convention_and_Exhibition_Centre&amp;psig=AFQjCNFu2KqxLhB2sTmwoe0N0wBEvS41RA&amp;ust=146758387043466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au/url?sa=i&amp;rct=j&amp;q=&amp;esrc=s&amp;source=images&amp;cd=&amp;cad=rja&amp;uact=8&amp;ved=0ahUKEwjHmpru5tXNAhWJGZQKHZV_DIgQjRwIBw&amp;url=http://ici2016.org/venue/&amp;bvm=bv.126130881,d.dGo&amp;psig=AFQjCNGwjCNtcIoIT2-baKv3dru5m2E9Uw&amp;ust=1467584043750749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au/url?sa=i&amp;rct=j&amp;q=&amp;esrc=s&amp;source=images&amp;cd=&amp;cad=rja&amp;uact=8&amp;ved=0ahUKEwipk9qUvtbNAhVFHZQKHaZoAkMQjRwIBw&amp;url=http://www.showtimeevents.com.au/the-venue&amp;psig=AFQjCNHkGeRcBabXxmOyKjxaKlDkWh1D6Q&amp;ust=1467607471121463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au/url?sa=i&amp;rct=j&amp;q=&amp;esrc=s&amp;source=images&amp;cd=&amp;cad=rja&amp;uact=8&amp;ved=0ahUKEwik48mz7NbNAhVDOJQKHdCbCrMQjRwIBw&amp;url=http://www.weekendnotes.com/melbourne-cup-luncheons-canberra/&amp;psig=AFQjCNGPneHT5OW2r9frp0tAzcGXGgtb1A&amp;ust=1467619906843180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u/url?sa=i&amp;rct=j&amp;q=&amp;esrc=s&amp;source=images&amp;cd=&amp;cad=rja&amp;uact=8&amp;ved=0ahUKEwjrodnv7NbNAhXFsJQKHfI4CwYQjRwIBw&amp;url=http://www.maxisciences.com/koala/wallpaper&amp;psig=AFQjCNGmfWLqtu-w5KKxqzhBU9Vgwk7IxA&amp;ust=14676200493757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877"/>
            <a:ext cx="8684376" cy="53463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1" y="5445224"/>
            <a:ext cx="8684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rgbClr val="006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11-14</a:t>
            </a:r>
            <a:r>
              <a:rPr lang="en-US" sz="4800" b="1" baseline="30000">
                <a:solidFill>
                  <a:srgbClr val="006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4800" b="1">
                <a:solidFill>
                  <a:srgbClr val="006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April 2018</a:t>
            </a:r>
          </a:p>
          <a:p>
            <a:pPr algn="ctr"/>
            <a:r>
              <a:rPr lang="en-US" sz="2400" b="1" i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Melbourne Convention and  Exhibition Centre</a:t>
            </a:r>
            <a:endParaRPr lang="en-US" sz="2400" b="1" i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74105" y="1492955"/>
              <a:ext cx="279000" cy="254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0865" y="1489720"/>
                <a:ext cx="285480" cy="260631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5537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990444"/>
            <a:ext cx="839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will offer meet and greet by Inner Wheel Australia members along the way.</a:t>
            </a:r>
            <a:endParaRPr lang="en-NZ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469" y="2564904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wide variety of  half and full day trips</a:t>
            </a:r>
            <a: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</a:t>
            </a:r>
            <a:br>
              <a:rPr lang="en-US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and POST convention tours</a:t>
            </a:r>
            <a:endParaRPr lang="en-NZ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787210"/>
            <a:ext cx="4071056" cy="2095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89120"/>
            <a:ext cx="2910163" cy="2093659"/>
          </a:xfrm>
          <a:prstGeom prst="rect">
            <a:avLst/>
          </a:prstGeom>
        </p:spPr>
      </p:pic>
      <p:pic>
        <p:nvPicPr>
          <p:cNvPr id="3" name="Picture 2" descr="http://www.australia.com/content/australia/en/places/vic/phillip-island/jcr:content/hero/image.adapt.1663.medium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r="12477"/>
          <a:stretch>
            <a:fillRect/>
          </a:stretch>
        </p:blipFill>
        <p:spPr bwMode="auto">
          <a:xfrm>
            <a:off x="5931704" y="4789121"/>
            <a:ext cx="3248808" cy="209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-13044"/>
            <a:ext cx="4340733" cy="2249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24" y="1"/>
            <a:ext cx="2863496" cy="22360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" y="-253599"/>
            <a:ext cx="2467566" cy="24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3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27531" y="5893841"/>
            <a:ext cx="9144000" cy="80486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EARLY MORNING HOT AIR BALLOON FLIGHT 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MELBOURNE</a:t>
            </a:r>
          </a:p>
        </p:txBody>
      </p:sp>
      <p:pic>
        <p:nvPicPr>
          <p:cNvPr id="10242" name="Picture 2" descr="Melbourne city fantastic sho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r="3571"/>
          <a:stretch>
            <a:fillRect/>
          </a:stretch>
        </p:blipFill>
        <p:spPr bwMode="auto">
          <a:xfrm>
            <a:off x="0" y="0"/>
            <a:ext cx="9144000" cy="589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085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visitmelbourne.com/media/images/melbourne/things-to-do/outdoor-activities/golf/metropolitan-golf-course-hole-16_mel_r_credit-david-scaletti_1270692_1150x863.jpg?ts=20150701151147&amp;w=480&amp;h=360&amp;crop=1%7C/media/images/melbourne/things-to-do/outdoor-activities/golf/metropolitan-golf-course-hole-16_mel_r_credit-david-scaletti_1270692_1150x863.jpg?ts=20150701151147&amp;w=720&amp;h=540&amp;crop=1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" b="29"/>
          <a:stretch>
            <a:fillRect/>
          </a:stretch>
        </p:blipFill>
        <p:spPr bwMode="auto">
          <a:xfrm>
            <a:off x="0" y="0"/>
            <a:ext cx="9144000" cy="533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357197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 GOLF?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36512" y="5949280"/>
            <a:ext cx="9144000" cy="804862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 Gibson is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organising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fun day out for golfing enthusiasts.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259632" cy="7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92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3300"/>
                </a:solidFill>
              </a:rPr>
              <a:t>USEFUL WEBSITES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3608" y="1772816"/>
            <a:ext cx="73448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www.mcec.com.au</a:t>
            </a:r>
            <a:endParaRPr lang="en-US" sz="3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www.visitmelbourne.com</a:t>
            </a:r>
            <a:endParaRPr lang="en-US" sz="3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www.visitvictoria.com</a:t>
            </a:r>
            <a:endParaRPr lang="en-US" sz="3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www.australia.com</a:t>
            </a:r>
            <a:endParaRPr lang="en-US" sz="3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086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63575"/>
            <a:ext cx="9142784" cy="1470025"/>
          </a:xfrm>
        </p:spPr>
        <p:txBody>
          <a:bodyPr>
            <a:normAutofit fontScale="90000"/>
          </a:bodyPr>
          <a:lstStyle/>
          <a:p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>
                <a:solidFill>
                  <a:srgbClr val="000099"/>
                </a:solidFill>
              </a:rPr>
              <a:t>Melbourne Vacation Travel Guides Expedia</a:t>
            </a:r>
            <a:br>
              <a:rPr lang="en-AU" dirty="0">
                <a:solidFill>
                  <a:srgbClr val="000099"/>
                </a:solidFill>
              </a:rPr>
            </a:br>
            <a:r>
              <a:rPr lang="en-AU" dirty="0"/>
              <a:t> </a:t>
            </a:r>
            <a:br>
              <a:rPr lang="en-AU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992" y="4653136"/>
            <a:ext cx="6400800" cy="1752600"/>
          </a:xfrm>
        </p:spPr>
        <p:txBody>
          <a:bodyPr/>
          <a:lstStyle/>
          <a:p>
            <a:endParaRPr lang="en-US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worth a look!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2348880"/>
            <a:ext cx="495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hlinkClick r:id="rId2"/>
              </a:rPr>
              <a:t>https://www.youtube.com/watch?v=RLOsQViPLhw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5767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4437112"/>
            <a:ext cx="5266928" cy="964704"/>
          </a:xfrm>
        </p:spPr>
        <p:txBody>
          <a:bodyPr/>
          <a:lstStyle/>
          <a:p>
            <a:pPr marL="0" indent="0">
              <a:buNone/>
            </a:pPr>
            <a:r>
              <a:rPr lang="en-NZ" dirty="0">
                <a:hlinkClick r:id="rId2"/>
              </a:rPr>
              <a:t>www.iiwconvention2018.com</a:t>
            </a: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50671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960960"/>
            <a:ext cx="7772400" cy="72008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3200" b="1" baseline="30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14</a:t>
            </a:r>
            <a:r>
              <a:rPr lang="en-US" sz="3200" b="1" baseline="30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 </a:t>
            </a: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717032"/>
            <a:ext cx="7704856" cy="3024336"/>
          </a:xfrm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 </a:t>
            </a:r>
          </a:p>
          <a:p>
            <a:r>
              <a:rPr lang="en-US" sz="8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IIW 2018 Convention Coordinator  </a:t>
            </a:r>
            <a:r>
              <a:rPr lang="en-US" sz="8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valcorva@bigpond.com</a:t>
            </a:r>
            <a:endParaRPr lang="en-US" sz="80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8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Convention Secretariat</a:t>
            </a:r>
            <a:endParaRPr lang="en-US" sz="80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ICMS Australasia Pty Ltd</a:t>
            </a:r>
            <a:br>
              <a:rPr lang="en-AU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Box 5005</a:t>
            </a:r>
            <a:br>
              <a:rPr lang="en-AU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Melbourne VIC 3205, Australia</a:t>
            </a:r>
            <a:endParaRPr lang="en-US" sz="8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P: (+61 3) 9682 0500</a:t>
            </a:r>
            <a:br>
              <a:rPr lang="en-AU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F: (+61 3) 9682 0344</a:t>
            </a:r>
          </a:p>
          <a:p>
            <a:r>
              <a:rPr lang="en-AU" sz="8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www.icmsaust.com.au</a:t>
            </a:r>
            <a:endParaRPr lang="en-AU" sz="8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92" y="137096"/>
            <a:ext cx="4968552" cy="27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8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l Corva\Pictures\DSC05734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9" y="0"/>
            <a:ext cx="913272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725144"/>
            <a:ext cx="9131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IIW 2018 Convention Committee</a:t>
            </a:r>
            <a:endParaRPr lang="en-NZ" sz="3200" dirty="0"/>
          </a:p>
        </p:txBody>
      </p:sp>
      <p:sp>
        <p:nvSpPr>
          <p:cNvPr id="4" name="Rectangle 3"/>
          <p:cNvSpPr/>
          <p:nvPr/>
        </p:nvSpPr>
        <p:spPr>
          <a:xfrm>
            <a:off x="1685269" y="5311227"/>
            <a:ext cx="576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 Watkins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Home Hosting Coordinator   </a:t>
            </a:r>
          </a:p>
          <a:p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Lorraine Hyde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Convention Treasurer</a:t>
            </a:r>
          </a:p>
          <a:p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 Corva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Convention Coordinator </a:t>
            </a:r>
          </a:p>
          <a:p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Margaret </a:t>
            </a:r>
            <a:r>
              <a:rPr lang="en-US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Sansom</a:t>
            </a:r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Chief Steward</a:t>
            </a:r>
          </a:p>
          <a:p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 Mc Gill 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Chief Steward</a:t>
            </a:r>
            <a:endParaRPr lang="en-US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1312" y="5171419"/>
            <a:ext cx="2421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>
                <a:solidFill>
                  <a:srgbClr val="0070C0"/>
                </a:solidFill>
              </a:rPr>
              <a:t>From left to right</a:t>
            </a:r>
            <a:r>
              <a:rPr lang="en-NZ" sz="1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4132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51216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Melbourne Convention and Exhibition Centre 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Hilton Melbourne South Wharf Hotel</a:t>
            </a:r>
          </a:p>
        </p:txBody>
      </p:sp>
      <p:pic>
        <p:nvPicPr>
          <p:cNvPr id="4" name="Content Placeholder 3" descr="http://wgc2015.com.au/cms/wp-content/uploads/2012/03/New-Melbourne-Convention-Centr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487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2272" y="477295"/>
            <a:ext cx="9468544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Melbourne Convention and Exhibition Centre </a:t>
            </a:r>
            <a:br>
              <a:rPr lang="en-US" sz="3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South Wharf precinct</a:t>
            </a:r>
            <a:r>
              <a:rPr lang="en-US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 descr="https://upload.wikimedia.org/wikipedia/commons/3/3c/Melbourne_Conference_Centre_December_201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36512" y="1645811"/>
            <a:ext cx="964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Convention ‘home’ for all events</a:t>
            </a: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5125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644624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5224"/>
            <a:ext cx="5486400" cy="1152128"/>
          </a:xfrm>
        </p:spPr>
        <p:txBody>
          <a:bodyPr>
            <a:noAutofit/>
          </a:bodyPr>
          <a:lstStyle/>
          <a:p>
            <a:pPr algn="ctr"/>
            <a:r>
              <a:rPr lang="en-US" sz="2400" b="1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 and Closing Ceremonies</a:t>
            </a:r>
          </a:p>
          <a:p>
            <a:pPr algn="ctr"/>
            <a:r>
              <a:rPr lang="en-US" sz="2400" b="1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Business Meeting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 12th – Saturday14th April 2018</a:t>
            </a:r>
          </a:p>
          <a:p>
            <a:pPr algn="ctr"/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http://ici2016.org/cms/wp-content/uploads/2013/08/MCEC013.jpg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4" r="16014"/>
          <a:stretch>
            <a:fillRect/>
          </a:stretch>
        </p:blipFill>
        <p:spPr bwMode="auto">
          <a:xfrm>
            <a:off x="3721" y="13444"/>
            <a:ext cx="9140279" cy="49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249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673" y="5441604"/>
            <a:ext cx="5652120" cy="566738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Thursday 12</a:t>
            </a:r>
            <a:r>
              <a:rPr lang="en-US" sz="28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April 2018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9664" y="6031384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Wharf Boatshed Restaurants</a:t>
            </a:r>
          </a:p>
        </p:txBody>
      </p:sp>
      <p:pic>
        <p:nvPicPr>
          <p:cNvPr id="5122" name="Picture 2" descr="http://lriczv.corednacdn.com/web_images/pages/1555/1555_1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73"/>
          <a:stretch>
            <a:fillRect/>
          </a:stretch>
        </p:blipFill>
        <p:spPr bwMode="auto">
          <a:xfrm>
            <a:off x="0" y="3448"/>
            <a:ext cx="9150659" cy="486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692696" y="388161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Friendship Party Night ...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‘dinner’ with a difference</a:t>
            </a:r>
            <a:endParaRPr lang="en-NZ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157192"/>
            <a:ext cx="2383536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62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weekendnotes.com/im/000/03/melbourne-cup-canberra-southern-cross-club-woden-j1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9" r="14779"/>
          <a:stretch>
            <a:fillRect/>
          </a:stretch>
        </p:blipFill>
        <p:spPr bwMode="auto">
          <a:xfrm>
            <a:off x="250991" y="769676"/>
            <a:ext cx="8606521" cy="517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2576" y="-61396"/>
            <a:ext cx="5486400" cy="72008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 DINNER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7346" y="5661248"/>
            <a:ext cx="9108504" cy="1087016"/>
          </a:xfrm>
        </p:spPr>
        <p:txBody>
          <a:bodyPr>
            <a:noAutofit/>
          </a:bodyPr>
          <a:lstStyle/>
          <a:p>
            <a:pPr algn="ctr"/>
            <a:endParaRPr lang="en-US" sz="2000" b="1" i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‘Melbourne Cup’ </a:t>
            </a:r>
            <a:r>
              <a:rPr lang="en-US" sz="2000" b="1" i="1" u="sng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themed evening dinner </a:t>
            </a:r>
            <a:r>
              <a:rPr lang="en-US" sz="2000" b="1" i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fun and glamour.</a:t>
            </a:r>
          </a:p>
          <a:p>
            <a:pPr algn="ctr"/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VENUE: Melbourne Room at the MCEC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008" y="49361"/>
            <a:ext cx="40557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 13</a:t>
            </a:r>
            <a:r>
              <a:rPr lang="en-US" sz="32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April 2018</a:t>
            </a:r>
            <a:endParaRPr lang="en-NZ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9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81128"/>
            <a:ext cx="5486400" cy="432048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Hosting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12" y="5157192"/>
            <a:ext cx="8136904" cy="129614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limited opportunity! </a:t>
            </a:r>
          </a:p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 Aussie hospitality in IWA members’ homes for up to 3 days before or after Convention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</a:p>
          <a:p>
            <a:endParaRPr lang="en-US" sz="2400" b="1" dirty="0">
              <a:solidFill>
                <a:srgbClr val="FF3300"/>
              </a:solidFill>
            </a:endParaRPr>
          </a:p>
        </p:txBody>
      </p:sp>
      <p:pic>
        <p:nvPicPr>
          <p:cNvPr id="16386" name="Picture 2" descr="https://encrypted-tbn2.gstatic.com/images?q=tbn:ANd9GcTRv8RoXzEGwCumSsjgAsCruHvs-xQpHCSji9l8OwNorYJGQJzC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" r="8451"/>
          <a:stretch>
            <a:fillRect/>
          </a:stretch>
        </p:blipFill>
        <p:spPr bwMode="auto">
          <a:xfrm>
            <a:off x="1367136" y="404664"/>
            <a:ext cx="6336704" cy="38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198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797151"/>
            <a:ext cx="9108504" cy="144807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 IS A HUGE ISLAND CONTINENT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" y="6245225"/>
            <a:ext cx="9143534" cy="504056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plenty of time to travel and enjoy this wonderful country.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71356" y="3244334"/>
            <a:ext cx="4001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AUSTRALIA and EUROPE size comparison</a:t>
            </a:r>
          </a:p>
        </p:txBody>
      </p:sp>
      <p:pic>
        <p:nvPicPr>
          <p:cNvPr id="12290" name="Picture 2" descr="C:\Users\Val Corva\Pictures\AUSTRALIA and EUROPE size compari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" y="0"/>
            <a:ext cx="9143535" cy="555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975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209</Words>
  <Application>Microsoft Office PowerPoint</Application>
  <PresentationFormat>On-screen Show (4:3)</PresentationFormat>
  <Paragraphs>62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Melbourne Convention and Exhibition Centre  and  Hilton Melbourne South Wharf Hotel</vt:lpstr>
      <vt:lpstr>Melbourne Convention and Exhibition Centre  and South Wharf precinct </vt:lpstr>
      <vt:lpstr>Plenary </vt:lpstr>
      <vt:lpstr>     Thursday 12th April 2018</vt:lpstr>
      <vt:lpstr>GALA DINNER</vt:lpstr>
      <vt:lpstr>Home Hosting</vt:lpstr>
      <vt:lpstr> AUSTRALIA IS A HUGE ISLAND CONTINENT</vt:lpstr>
      <vt:lpstr>PowerPoint Presentation</vt:lpstr>
      <vt:lpstr>PowerPoint Presentation</vt:lpstr>
      <vt:lpstr>   LOVE GOLF? </vt:lpstr>
      <vt:lpstr>USEFUL WEBSITES</vt:lpstr>
      <vt:lpstr>  Melbourne Vacation Travel Guides Expedia   </vt:lpstr>
      <vt:lpstr>PowerPoint Presentation</vt:lpstr>
      <vt:lpstr>11th – 14th April 2018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IIW 2018 CONVENTION  PROMO</dc:title>
  <dc:creator>Val Corva</dc:creator>
  <cp:lastModifiedBy>Margaret Unwin</cp:lastModifiedBy>
  <cp:revision>105</cp:revision>
  <dcterms:created xsi:type="dcterms:W3CDTF">2016-07-03T02:54:16Z</dcterms:created>
  <dcterms:modified xsi:type="dcterms:W3CDTF">2016-09-12T05:05:43Z</dcterms:modified>
</cp:coreProperties>
</file>